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164638"/>
            <a:ext cx="8736971" cy="5620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186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0"/>
          </p:nvPr>
        </p:nvSpPr>
        <p:spPr>
          <a:xfrm>
            <a:off x="1391478" y="1220755"/>
            <a:ext cx="9696449" cy="355176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326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3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23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76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4104" y="932723"/>
            <a:ext cx="12177897" cy="5925277"/>
          </a:xfrm>
          <a:prstGeom prst="rect">
            <a:avLst/>
          </a:prstGeom>
          <a:solidFill>
            <a:srgbClr val="DAEFFE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9" name="Заголовок 18"/>
          <p:cNvSpPr>
            <a:spLocks noGrp="1"/>
          </p:cNvSpPr>
          <p:nvPr>
            <p:ph type="title" hasCustomPrompt="1"/>
          </p:nvPr>
        </p:nvSpPr>
        <p:spPr>
          <a:xfrm>
            <a:off x="1679509" y="20976"/>
            <a:ext cx="8928992" cy="91174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67" b="0">
                <a:solidFill>
                  <a:schemeClr val="bg1"/>
                </a:solidFill>
                <a:effectLst/>
              </a:defRPr>
            </a:lvl1pPr>
          </a:lstStyle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133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133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Образец текста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0"/>
          </p:nvPr>
        </p:nvSpPr>
        <p:spPr>
          <a:xfrm>
            <a:off x="1583267" y="1797051"/>
            <a:ext cx="9505951" cy="30712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0148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747788-8556-4524-9005-E7226931C8C6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30BFDA-CC49-4A8D-99E5-A3476489A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17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CA8FC"/>
            </a:gs>
            <a:gs pos="2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4104" y="932723"/>
            <a:ext cx="12177897" cy="5925277"/>
          </a:xfrm>
          <a:prstGeom prst="rect">
            <a:avLst/>
          </a:prstGeom>
          <a:solidFill>
            <a:srgbClr val="DAEFFE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849270" y="51650"/>
            <a:ext cx="8414359" cy="881073"/>
          </a:xfrm>
          <a:prstGeom prst="rect">
            <a:avLst/>
          </a:prstGeom>
          <a:solidFill>
            <a:srgbClr val="299AF7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67" dirty="0"/>
          </a:p>
        </p:txBody>
      </p:sp>
      <p:pic>
        <p:nvPicPr>
          <p:cNvPr id="15" name="Picture 5" descr="H:\логотип\logo_appo-03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8" y="20977"/>
            <a:ext cx="1440157" cy="8004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:\логотип\низ_лого1.png"/>
          <p:cNvPicPr>
            <a:picLocks noChangeAspect="1" noChangeArrowheads="1"/>
          </p:cNvPicPr>
          <p:nvPr/>
        </p:nvPicPr>
        <p:blipFill rotWithShape="1"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9000"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  <a14:imgEffect>
                      <a14:brightnessContrast bright="1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4" b="-1"/>
          <a:stretch/>
        </p:blipFill>
        <p:spPr bwMode="auto">
          <a:xfrm>
            <a:off x="0" y="5491953"/>
            <a:ext cx="12192000" cy="14773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 descr="Сертификат_лого.png"/>
          <p:cNvPicPr>
            <a:picLocks noChangeAspect="1"/>
          </p:cNvPicPr>
          <p:nvPr/>
        </p:nvPicPr>
        <p:blipFill>
          <a:blip r:embed="rId11" cstate="print"/>
          <a:srcRect l="14634" r="12194"/>
          <a:stretch>
            <a:fillRect/>
          </a:stretch>
        </p:blipFill>
        <p:spPr>
          <a:xfrm>
            <a:off x="10608502" y="209189"/>
            <a:ext cx="1448148" cy="608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435" y="-149135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03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err="1" smtClean="0"/>
              <a:t>Е.Н.Барышников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>Теоретические основы </a:t>
            </a: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социально-ориентированного </a:t>
            </a:r>
            <a:r>
              <a:rPr lang="ru-RU" b="1" dirty="0"/>
              <a:t>воспитания </a:t>
            </a:r>
            <a:r>
              <a:rPr lang="ru-RU" dirty="0"/>
              <a:t>детей-сирот  и детей, оставшихся без попечения родителей,  в современных  условиях.</a:t>
            </a:r>
          </a:p>
        </p:txBody>
      </p:sp>
    </p:spTree>
    <p:extLst>
      <p:ext uri="{BB962C8B-B14F-4D97-AF65-F5344CB8AC3E}">
        <p14:creationId xmlns:p14="http://schemas.microsoft.com/office/powerpoint/2010/main" val="3861184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социально-ориентированное воспитание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Педагогически организованная деятельность, направленная на:</a:t>
            </a:r>
          </a:p>
          <a:p>
            <a:pPr algn="just"/>
            <a:r>
              <a:rPr lang="ru-RU" dirty="0" smtClean="0"/>
              <a:t>Формирование социально-значимых личностных качеств</a:t>
            </a:r>
          </a:p>
          <a:p>
            <a:pPr algn="just"/>
            <a:r>
              <a:rPr lang="ru-RU" sz="4400" dirty="0" smtClean="0"/>
              <a:t>формирование </a:t>
            </a:r>
            <a:r>
              <a:rPr lang="ru-RU" sz="4400" dirty="0"/>
              <a:t>опыта социально и личностно значимой </a:t>
            </a:r>
            <a:r>
              <a:rPr lang="ru-RU" sz="4400" dirty="0" smtClean="0"/>
              <a:t>деятельности</a:t>
            </a:r>
          </a:p>
          <a:p>
            <a:pPr algn="just"/>
            <a:r>
              <a:rPr lang="ru-RU" sz="4400" dirty="0" smtClean="0"/>
              <a:t>Создание условий для самоопределения воспитанника в социальном пространстве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62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Социальная </a:t>
            </a:r>
            <a:r>
              <a:rPr lang="ru-RU" dirty="0"/>
              <a:t>адаптация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детей-сирот</a:t>
            </a:r>
            <a:r>
              <a:rPr lang="ru-RU" dirty="0"/>
              <a:t>  и детей, оставшихся без попечения </a:t>
            </a:r>
            <a:r>
              <a:rPr lang="ru-RU" dirty="0" smtClean="0"/>
              <a:t>родителей:</a:t>
            </a:r>
          </a:p>
          <a:p>
            <a:pPr algn="just"/>
            <a:r>
              <a:rPr lang="ru-RU" dirty="0" smtClean="0"/>
              <a:t>Погружение в различные социальные среды</a:t>
            </a:r>
          </a:p>
          <a:p>
            <a:pPr algn="just"/>
            <a:r>
              <a:rPr lang="ru-RU" dirty="0" smtClean="0"/>
              <a:t>Демонстрация образцов социального поведения</a:t>
            </a:r>
          </a:p>
          <a:p>
            <a:pPr algn="just"/>
            <a:r>
              <a:rPr lang="ru-RU" dirty="0" smtClean="0"/>
              <a:t>Предъявление социальных требований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9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Социальная практика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детей-сирот  и детей, оставшихся без попечения родителей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Общение и взаимодействие с представителями различных социальных общностей;</a:t>
            </a:r>
          </a:p>
          <a:p>
            <a:pPr algn="just"/>
            <a:r>
              <a:rPr lang="ru-RU" dirty="0" smtClean="0"/>
              <a:t>Включение в различные виды социальной деятельности ;</a:t>
            </a:r>
          </a:p>
          <a:p>
            <a:pPr algn="just"/>
            <a:r>
              <a:rPr lang="ru-RU" dirty="0" smtClean="0"/>
              <a:t>Обращение за помощью в решении социальных проблем (консультирование)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276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Социальное самоопределение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детей-сирот</a:t>
            </a:r>
            <a:r>
              <a:rPr lang="ru-RU" dirty="0"/>
              <a:t>  и детей, оставшихся без попечения родителей</a:t>
            </a:r>
            <a:r>
              <a:rPr lang="ru-RU" dirty="0" smtClean="0"/>
              <a:t>:</a:t>
            </a:r>
          </a:p>
          <a:p>
            <a:pPr algn="just"/>
            <a:r>
              <a:rPr lang="ru-RU" dirty="0" smtClean="0"/>
              <a:t>Личностная самореализация –прояви себя –конкурсы </a:t>
            </a:r>
            <a:endParaRPr lang="ru-RU" dirty="0"/>
          </a:p>
          <a:p>
            <a:pPr algn="just"/>
            <a:r>
              <a:rPr lang="ru-RU" dirty="0" smtClean="0"/>
              <a:t>Профессиональное самоопределение- профессиональные </a:t>
            </a:r>
            <a:r>
              <a:rPr lang="ru-RU" dirty="0" smtClean="0"/>
              <a:t>пробы</a:t>
            </a:r>
          </a:p>
          <a:p>
            <a:pPr algn="just"/>
            <a:r>
              <a:rPr lang="ru-RU" dirty="0" smtClean="0"/>
              <a:t>Выбор здорового образа жизни </a:t>
            </a:r>
            <a:endParaRPr lang="ru-RU" dirty="0" smtClean="0"/>
          </a:p>
          <a:p>
            <a:pPr algn="just"/>
            <a:r>
              <a:rPr lang="ru-RU" dirty="0" smtClean="0"/>
              <a:t>Культурно-досуговое самоопределение-творческие пробы</a:t>
            </a:r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705423"/>
      </p:ext>
    </p:extLst>
  </p:cSld>
  <p:clrMapOvr>
    <a:masterClrMapping/>
  </p:clrMapOvr>
</p:sld>
</file>

<file path=ppt/theme/theme1.xml><?xml version="1.0" encoding="utf-8"?>
<a:theme xmlns:a="http://schemas.openxmlformats.org/drawingml/2006/main" name="spbappo_shablon_20172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6C61CCF0-2C71-4A54-872A-81CCFE4CC8B3}" vid="{71E29115-D169-47B8-88DF-35EBB442CF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вр-тенденции [Автосохраненный] [Автосохраненный]</Template>
  <TotalTime>422</TotalTime>
  <Words>49</Words>
  <Application>Microsoft Office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spbappo_shablon_20172 (1)</vt:lpstr>
      <vt:lpstr>Е.Н.Барышников</vt:lpstr>
      <vt:lpstr>социально-ориентированное воспитание</vt:lpstr>
      <vt:lpstr>1. Социальная адаптация</vt:lpstr>
      <vt:lpstr>2. Социальная практика</vt:lpstr>
      <vt:lpstr>3. Социальное самоопределение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Е.Н.Барышников</dc:title>
  <dc:creator>Пользователь Windows</dc:creator>
  <cp:lastModifiedBy>Пользователь Windows</cp:lastModifiedBy>
  <cp:revision>7</cp:revision>
  <dcterms:created xsi:type="dcterms:W3CDTF">2019-05-22T16:13:03Z</dcterms:created>
  <dcterms:modified xsi:type="dcterms:W3CDTF">2019-05-22T23:17:57Z</dcterms:modified>
</cp:coreProperties>
</file>